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8" d="100"/>
          <a:sy n="58" d="100"/>
        </p:scale>
        <p:origin x="116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071568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920726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ayonlelukmansalami/spacex/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bayonlelukmansalami/spacex/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bayonlelukmansalami/space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ayonlelukmansalami/spacex/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ayonlelukmansalami/spacex/blob/main/spacex_dash_app2.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bayonlelukmansalami/spacex/blob/main/SpaceX_Machine%20Learning%20Prediction_Part_5.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ayonlelukmansalami/spacex/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bayonlelukmansalami/spacex/blob/main/jupyter-labs-webscraping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99563" y="4568734"/>
            <a:ext cx="3000408" cy="646331"/>
          </a:xfrm>
          <a:prstGeom prst="rect">
            <a:avLst/>
          </a:prstGeom>
          <a:noFill/>
        </p:spPr>
        <p:txBody>
          <a:bodyPr wrap="square" lIns="91440" tIns="45720" rIns="91440" bIns="45720" rtlCol="0" anchor="t">
            <a:spAutoFit/>
          </a:bodyPr>
          <a:lstStyle/>
          <a:p>
            <a:r>
              <a:rPr lang="en-GB" dirty="0" smtClean="0">
                <a:solidFill>
                  <a:schemeClr val="bg2"/>
                </a:solidFill>
                <a:latin typeface="Abadi"/>
                <a:ea typeface="SF Pro" pitchFamily="2" charset="0"/>
                <a:cs typeface="SF Pro" pitchFamily="2" charset="0"/>
              </a:rPr>
              <a:t>Salami </a:t>
            </a:r>
            <a:r>
              <a:rPr lang="en-GB" dirty="0" err="1" smtClean="0">
                <a:solidFill>
                  <a:schemeClr val="bg2"/>
                </a:solidFill>
                <a:latin typeface="Abadi"/>
                <a:ea typeface="SF Pro" pitchFamily="2" charset="0"/>
                <a:cs typeface="SF Pro" pitchFamily="2" charset="0"/>
              </a:rPr>
              <a:t>Lukman</a:t>
            </a:r>
            <a:r>
              <a:rPr lang="en-GB" dirty="0" smtClean="0">
                <a:solidFill>
                  <a:schemeClr val="bg2"/>
                </a:solidFill>
                <a:latin typeface="Abadi"/>
                <a:ea typeface="SF Pro" pitchFamily="2" charset="0"/>
                <a:cs typeface="SF Pro" pitchFamily="2" charset="0"/>
              </a:rPr>
              <a:t> Bayonle</a:t>
            </a:r>
            <a:endParaRPr lang="en-US" dirty="0">
              <a:solidFill>
                <a:schemeClr val="bg2"/>
              </a:solidFill>
              <a:latin typeface="Abadi"/>
              <a:ea typeface="SF Pro" pitchFamily="2" charset="0"/>
              <a:cs typeface="SF Pro" pitchFamily="2" charset="0"/>
            </a:endParaRPr>
          </a:p>
          <a:p>
            <a:r>
              <a:rPr lang="en-GB" dirty="0" smtClean="0">
                <a:solidFill>
                  <a:schemeClr val="bg2"/>
                </a:solidFill>
                <a:latin typeface="Abadi" panose="020B0604020104020204" pitchFamily="34" charset="0"/>
                <a:ea typeface="SF Pro" pitchFamily="2" charset="0"/>
                <a:cs typeface="SF Pro" pitchFamily="2" charset="0"/>
              </a:rPr>
              <a:t>12</a:t>
            </a:r>
            <a:r>
              <a:rPr lang="en-GB" baseline="30000" dirty="0" smtClean="0">
                <a:solidFill>
                  <a:schemeClr val="bg2"/>
                </a:solidFill>
                <a:latin typeface="Abadi" panose="020B0604020104020204" pitchFamily="34" charset="0"/>
                <a:ea typeface="SF Pro" pitchFamily="2" charset="0"/>
                <a:cs typeface="SF Pro" pitchFamily="2" charset="0"/>
              </a:rPr>
              <a:t>th</a:t>
            </a:r>
            <a:r>
              <a:rPr lang="en-GB" dirty="0" smtClean="0">
                <a:solidFill>
                  <a:schemeClr val="bg2"/>
                </a:solidFill>
                <a:latin typeface="Abadi" panose="020B0604020104020204" pitchFamily="34" charset="0"/>
                <a:ea typeface="SF Pro" pitchFamily="2" charset="0"/>
                <a:cs typeface="SF Pro" pitchFamily="2" charset="0"/>
              </a:rPr>
              <a:t> December,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38413"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a:t>
            </a:r>
            <a:r>
              <a:rPr lang="en-US" sz="2200" dirty="0" smtClean="0">
                <a:solidFill>
                  <a:schemeClr val="accent3">
                    <a:lumMod val="25000"/>
                  </a:schemeClr>
                </a:solidFill>
                <a:latin typeface="Abadi" panose="020B0604020104020204" pitchFamily="34" charset="0"/>
              </a:rPr>
              <a:t>Class column from landing outcome column </a:t>
            </a:r>
            <a:r>
              <a:rPr lang="en-US" sz="2200" dirty="0">
                <a:solidFill>
                  <a:schemeClr val="accent3">
                    <a:lumMod val="25000"/>
                  </a:schemeClr>
                </a:solidFill>
                <a:latin typeface="Abadi" panose="020B0604020104020204" pitchFamily="34" charset="0"/>
              </a:rPr>
              <a:t>and exported the results to csv </a:t>
            </a:r>
            <a:endParaRPr lang="en-US" sz="2200" dirty="0" smtClean="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github.com/bayonlelukmansalami/spacex/blob/main/labs-jupyter-spacex-Data%20wrangling.ipynb</a:t>
            </a:r>
            <a:endParaRPr lang="en-US" sz="2200" dirty="0" smtClean="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p:cNvPicPr>
            <a:picLocks noChangeAspect="1"/>
          </p:cNvPicPr>
          <p:nvPr/>
        </p:nvPicPr>
        <p:blipFill>
          <a:blip r:embed="rId4"/>
          <a:stretch>
            <a:fillRect/>
          </a:stretch>
        </p:blipFill>
        <p:spPr>
          <a:xfrm>
            <a:off x="7321424" y="1825625"/>
            <a:ext cx="4742046" cy="387009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248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github.com/bayonlelukmansalami/spacex/blob/main/jupyter-labs-eda-dataviz.ipynb</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p:cNvPicPr>
            <a:picLocks noChangeAspect="1"/>
          </p:cNvPicPr>
          <p:nvPr/>
        </p:nvPicPr>
        <p:blipFill>
          <a:blip r:embed="rId4"/>
          <a:stretch>
            <a:fillRect/>
          </a:stretch>
        </p:blipFill>
        <p:spPr>
          <a:xfrm>
            <a:off x="6027811" y="3690650"/>
            <a:ext cx="5473981" cy="2963538"/>
          </a:xfrm>
          <a:prstGeom prst="rect">
            <a:avLst/>
          </a:prstGeom>
        </p:spPr>
      </p:pic>
      <p:pic>
        <p:nvPicPr>
          <p:cNvPr id="8" name="Picture 7"/>
          <p:cNvPicPr>
            <a:picLocks noChangeAspect="1"/>
          </p:cNvPicPr>
          <p:nvPr/>
        </p:nvPicPr>
        <p:blipFill>
          <a:blip r:embed="rId5"/>
          <a:stretch>
            <a:fillRect/>
          </a:stretch>
        </p:blipFill>
        <p:spPr>
          <a:xfrm>
            <a:off x="5806323" y="1707615"/>
            <a:ext cx="5651650" cy="198303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6092"/>
            <a:ext cx="11051089" cy="517792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link to the notebook </a:t>
            </a:r>
            <a:r>
              <a:rPr lang="en-US" sz="2200" dirty="0" smtClean="0">
                <a:solidFill>
                  <a:schemeClr val="accent3">
                    <a:lumMod val="25000"/>
                  </a:schemeClr>
                </a:solidFill>
                <a:latin typeface="Abadi"/>
              </a:rPr>
              <a:t>is </a:t>
            </a:r>
            <a:r>
              <a:rPr lang="en-US" sz="2200" dirty="0" smtClean="0">
                <a:solidFill>
                  <a:schemeClr val="accent3">
                    <a:lumMod val="25000"/>
                  </a:schemeClr>
                </a:solidFill>
                <a:latin typeface="Abadi"/>
                <a:hlinkClick r:id="rId3"/>
              </a:rPr>
              <a:t>https</a:t>
            </a:r>
            <a:r>
              <a:rPr lang="en-US" sz="2200" dirty="0">
                <a:solidFill>
                  <a:schemeClr val="accent3">
                    <a:lumMod val="25000"/>
                  </a:schemeClr>
                </a:solidFill>
                <a:latin typeface="Abadi"/>
                <a:hlinkClick r:id="rId3"/>
              </a:rPr>
              <a:t>://</a:t>
            </a:r>
            <a:r>
              <a:rPr lang="en-US" sz="2200" dirty="0" smtClean="0">
                <a:solidFill>
                  <a:schemeClr val="accent3">
                    <a:lumMod val="25000"/>
                  </a:schemeClr>
                </a:solidFill>
                <a:latin typeface="Abadi"/>
                <a:hlinkClick r:id="rId3"/>
              </a:rPr>
              <a:t>github.com/bayonlelukmansalami/spacex/blob/main/jupyter-labs-eda-sql-coursera_sqllite.ipynb</a:t>
            </a:r>
            <a:endParaRPr lang="en-US" sz="2200" dirty="0" smtClean="0">
              <a:solidFill>
                <a:schemeClr val="accent3">
                  <a:lumMod val="25000"/>
                </a:schemeClr>
              </a:solidFill>
              <a:latin typeface="Abadi"/>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99142"/>
            <a:ext cx="10619772" cy="482725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github.com/bayonlelukmansalami/spacex/blob/main/lab_jupyter_launch_site_location.ipynb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a:t>
            </a:r>
            <a:r>
              <a:rPr lang="en-US" sz="2200" dirty="0" smtClean="0">
                <a:solidFill>
                  <a:schemeClr val="accent3">
                    <a:lumMod val="25000"/>
                  </a:schemeClr>
                </a:solidFill>
                <a:latin typeface="Abadi" panose="020B0604020104020204" pitchFamily="34" charset="0"/>
                <a:hlinkClick r:id="rId3"/>
              </a:rPr>
              <a:t>github.com/bayonlelukmansalami/spacex/blob/main/spacex_dash_app2.py</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a:t>
            </a:r>
            <a:r>
              <a:rPr lang="en-US" sz="2200" dirty="0" smtClean="0">
                <a:solidFill>
                  <a:schemeClr val="accent3">
                    <a:lumMod val="25000"/>
                  </a:schemeClr>
                </a:solidFill>
                <a:latin typeface="Abadi" panose="020B0604020104020204" pitchFamily="34" charset="0"/>
                <a:hlinkClick r:id="rId4"/>
              </a:rPr>
              <a:t>github.com/bayonlelukmansalami/spacex/blob/main/SpaceX_Machine%20Learning%20Prediction_Part_5.ipynb</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399"/>
            <a:ext cx="10834940" cy="4369811"/>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a:t>
            </a:r>
            <a:r>
              <a:rPr lang="en-CA" sz="2200" dirty="0">
                <a:solidFill>
                  <a:schemeClr val="accent3">
                    <a:lumMod val="25000"/>
                  </a:schemeClr>
                </a:solidFill>
                <a:latin typeface="Abadi" panose="020B0604020104020204" pitchFamily="34" charset="0"/>
              </a:rPr>
              <a:t>plot of Flight Number vs. Launch </a:t>
            </a:r>
            <a:r>
              <a:rPr lang="en-CA" sz="2200" dirty="0" smtClean="0">
                <a:solidFill>
                  <a:schemeClr val="accent3">
                    <a:lumMod val="25000"/>
                  </a:schemeClr>
                </a:solidFill>
                <a:latin typeface="Abadi" panose="020B0604020104020204" pitchFamily="34" charset="0"/>
              </a:rPr>
              <a:t>Site</a:t>
            </a: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From </a:t>
            </a:r>
            <a:r>
              <a:rPr lang="en-US" sz="2200" dirty="0">
                <a:solidFill>
                  <a:schemeClr val="accent3">
                    <a:lumMod val="25000"/>
                  </a:schemeClr>
                </a:solidFill>
                <a:latin typeface="Abadi" panose="020B0604020104020204" pitchFamily="34" charset="0"/>
              </a:rPr>
              <a:t>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06178" y="2511845"/>
            <a:ext cx="10579644" cy="304065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1205325" cy="4441212"/>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a:t>
            </a:r>
            <a:r>
              <a:rPr lang="en-CA" sz="2200" dirty="0">
                <a:solidFill>
                  <a:schemeClr val="accent3">
                    <a:lumMod val="25000"/>
                  </a:schemeClr>
                </a:solidFill>
                <a:latin typeface="Abadi" panose="020B0604020104020204" pitchFamily="34" charset="0"/>
              </a:rPr>
              <a:t>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000" dirty="0" smtClean="0">
                <a:latin typeface="Abadi" panose="020B0604020104020204"/>
              </a:rPr>
              <a:t>VAFB-SLC </a:t>
            </a:r>
            <a:r>
              <a:rPr lang="en-GB" sz="2000" dirty="0" err="1" smtClean="0">
                <a:latin typeface="Abadi" panose="020B0604020104020204"/>
              </a:rPr>
              <a:t>launchsite</a:t>
            </a:r>
            <a:r>
              <a:rPr lang="en-GB" sz="2000" dirty="0" smtClean="0">
                <a:latin typeface="Abadi" panose="020B0604020104020204"/>
              </a:rPr>
              <a:t> has no rockets launched for </a:t>
            </a:r>
            <a:r>
              <a:rPr lang="en-GB" sz="2000" dirty="0" err="1" smtClean="0">
                <a:latin typeface="Abadi" panose="020B0604020104020204"/>
              </a:rPr>
              <a:t>heavypayload</a:t>
            </a:r>
            <a:r>
              <a:rPr lang="en-GB" sz="2000" dirty="0" smtClean="0">
                <a:latin typeface="Abadi" panose="020B0604020104020204"/>
              </a:rPr>
              <a:t> mass(greater than 10000) while the higher the payload mass for others the higher the success rate.</a:t>
            </a:r>
            <a:endParaRPr lang="en-US" sz="20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770010" y="2522863"/>
            <a:ext cx="10439937" cy="269913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09311"/>
            <a:ext cx="4804525" cy="438439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B</a:t>
            </a:r>
            <a:r>
              <a:rPr lang="en-US" sz="2200" dirty="0" err="1" smtClean="0">
                <a:solidFill>
                  <a:schemeClr val="accent3">
                    <a:lumMod val="25000"/>
                  </a:schemeClr>
                </a:solidFill>
                <a:latin typeface="Abadi" panose="020B0604020104020204" pitchFamily="34" charset="0"/>
              </a:rPr>
              <a:t>ar</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chart for the success rate of each orbit </a:t>
            </a:r>
            <a:r>
              <a:rPr lang="en-US" sz="2200" dirty="0" smtClean="0">
                <a:solidFill>
                  <a:schemeClr val="accent3">
                    <a:lumMod val="25000"/>
                  </a:schemeClr>
                </a:solidFill>
                <a:latin typeface="Abadi" panose="020B0604020104020204" pitchFamily="34" charset="0"/>
              </a:rPr>
              <a:t>type</a:t>
            </a: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latin typeface="Abadi" panose="020B0604020104020204" pitchFamily="34" charset="0"/>
              </a:rPr>
              <a:t>From the plot, we can see that ES-L1, GEO, HEO, </a:t>
            </a:r>
            <a:r>
              <a:rPr lang="en-US" sz="2200" dirty="0" smtClean="0">
                <a:latin typeface="Abadi" panose="020B0604020104020204" pitchFamily="34" charset="0"/>
              </a:rPr>
              <a:t>and SSO had </a:t>
            </a:r>
            <a:r>
              <a:rPr lang="en-US" sz="2200" dirty="0">
                <a:latin typeface="Abadi" panose="020B0604020104020204" pitchFamily="34" charset="0"/>
              </a:rPr>
              <a:t>the most success rate</a:t>
            </a:r>
            <a:r>
              <a:rPr lang="en-US" sz="2200" dirty="0" smtClean="0">
                <a:latin typeface="Abadi" panose="020B0604020104020204" pitchFamily="34" charset="0"/>
              </a:rPr>
              <a:t>. </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081311" y="1509311"/>
            <a:ext cx="5607584" cy="451626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0159"/>
            <a:ext cx="10687962" cy="4471185"/>
          </a:xfrm>
          <a:prstGeom prst="rect">
            <a:avLst/>
          </a:prstGeom>
        </p:spPr>
        <p:txBody>
          <a:bodyPr>
            <a:normAutofit lnSpcReduction="10000"/>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a:t>
            </a:r>
            <a:r>
              <a:rPr lang="en-US" sz="2200" dirty="0" err="1" smtClean="0">
                <a:solidFill>
                  <a:schemeClr val="accent3">
                    <a:lumMod val="25000"/>
                  </a:schemeClr>
                </a:solidFill>
                <a:latin typeface="Abadi" panose="020B0604020104020204" pitchFamily="34" charset="0"/>
              </a:rPr>
              <a:t>catter</a:t>
            </a:r>
            <a:r>
              <a:rPr lang="en-US" sz="2200" dirty="0" smtClean="0">
                <a:solidFill>
                  <a:schemeClr val="accent3">
                    <a:lumMod val="25000"/>
                  </a:schemeClr>
                </a:solidFill>
                <a:latin typeface="Abadi" panose="020B0604020104020204" pitchFamily="34" charset="0"/>
              </a:rPr>
              <a:t> plot </a:t>
            </a:r>
            <a:r>
              <a:rPr lang="en-US" sz="2200" dirty="0">
                <a:solidFill>
                  <a:schemeClr val="accent3">
                    <a:lumMod val="25000"/>
                  </a:schemeClr>
                </a:solidFill>
                <a:latin typeface="Abadi" panose="020B0604020104020204" pitchFamily="34" charset="0"/>
              </a:rPr>
              <a:t>of Flight number vs. Orbit type</a:t>
            </a: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938969"/>
            <a:ext cx="10274828" cy="27303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9990"/>
            <a:ext cx="11073122" cy="5233012"/>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scatter plot </a:t>
            </a:r>
            <a:r>
              <a:rPr lang="en-US" sz="2200" dirty="0">
                <a:solidFill>
                  <a:schemeClr val="accent3">
                    <a:lumMod val="25000"/>
                  </a:schemeClr>
                </a:solidFill>
                <a:latin typeface="Abadi" panose="020B0604020104020204" pitchFamily="34" charset="0"/>
              </a:rPr>
              <a:t>of payload vs. orbit type</a:t>
            </a: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With heavy payloads the successful landing or positive landing rate are more for </a:t>
            </a:r>
            <a:r>
              <a:rPr lang="en-GB" sz="2200" dirty="0" err="1">
                <a:solidFill>
                  <a:schemeClr val="accent3">
                    <a:lumMod val="25000"/>
                  </a:schemeClr>
                </a:solidFill>
                <a:latin typeface="Abadi" panose="020B0604020104020204" pitchFamily="34" charset="0"/>
              </a:rPr>
              <a:t>Polar,LEO</a:t>
            </a:r>
            <a:r>
              <a:rPr lang="en-GB" sz="2200" dirty="0">
                <a:solidFill>
                  <a:schemeClr val="accent3">
                    <a:lumMod val="25000"/>
                  </a:schemeClr>
                </a:solidFill>
                <a:latin typeface="Abadi" panose="020B0604020104020204" pitchFamily="34" charset="0"/>
              </a:rPr>
              <a:t> and ISS</a:t>
            </a:r>
            <a:r>
              <a:rPr lang="en-GB" sz="2200" dirty="0" smtClean="0">
                <a:solidFill>
                  <a:schemeClr val="accent3">
                    <a:lumMod val="25000"/>
                  </a:schemeClr>
                </a:solidFill>
                <a:latin typeface="Abadi" panose="020B0604020104020204" pitchFamily="34" charset="0"/>
              </a:rPr>
              <a:t>.</a:t>
            </a: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1" y="1795481"/>
            <a:ext cx="10484389" cy="274929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Line</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smtClean="0">
                <a:solidFill>
                  <a:schemeClr val="accent3">
                    <a:lumMod val="25000"/>
                  </a:schemeClr>
                </a:solidFill>
                <a:latin typeface="Abadi" panose="020B0604020104020204" pitchFamily="34" charset="0"/>
              </a:rPr>
              <a:t>We can </a:t>
            </a:r>
            <a:r>
              <a:rPr lang="en-GB" sz="2200" dirty="0">
                <a:solidFill>
                  <a:schemeClr val="accent3">
                    <a:lumMod val="25000"/>
                  </a:schemeClr>
                </a:solidFill>
                <a:latin typeface="Abadi" panose="020B0604020104020204" pitchFamily="34" charset="0"/>
              </a:rPr>
              <a:t>observe that the </a:t>
            </a:r>
            <a:r>
              <a:rPr lang="en-GB" sz="2200" dirty="0" err="1">
                <a:solidFill>
                  <a:schemeClr val="accent3">
                    <a:lumMod val="25000"/>
                  </a:schemeClr>
                </a:solidFill>
                <a:latin typeface="Abadi" panose="020B0604020104020204" pitchFamily="34" charset="0"/>
              </a:rPr>
              <a:t>sucess</a:t>
            </a:r>
            <a:r>
              <a:rPr lang="en-GB" sz="2200" dirty="0">
                <a:solidFill>
                  <a:schemeClr val="accent3">
                    <a:lumMod val="25000"/>
                  </a:schemeClr>
                </a:solidFill>
                <a:latin typeface="Abadi" panose="020B0604020104020204" pitchFamily="34" charset="0"/>
              </a:rPr>
              <a:t>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5451059" y="1645232"/>
            <a:ext cx="6171736" cy="438034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95166"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We used the key word DISTINCT </a:t>
            </a:r>
            <a:r>
              <a:rPr lang="en-GB" sz="2200" dirty="0" smtClean="0">
                <a:solidFill>
                  <a:schemeClr val="accent3">
                    <a:lumMod val="25000"/>
                  </a:schemeClr>
                </a:solidFill>
                <a:latin typeface="Abadi" panose="020B0604020104020204" pitchFamily="34" charset="0"/>
              </a:rPr>
              <a:t>on EDA </a:t>
            </a:r>
            <a:r>
              <a:rPr lang="en-GB" sz="2200" dirty="0" err="1" smtClean="0">
                <a:solidFill>
                  <a:schemeClr val="accent3">
                    <a:lumMod val="25000"/>
                  </a:schemeClr>
                </a:solidFill>
                <a:latin typeface="Abadi" panose="020B0604020104020204" pitchFamily="34" charset="0"/>
              </a:rPr>
              <a:t>sqlite</a:t>
            </a:r>
            <a:r>
              <a:rPr lang="en-GB" sz="2200" dirty="0" smtClean="0">
                <a:solidFill>
                  <a:schemeClr val="accent3">
                    <a:lumMod val="25000"/>
                  </a:schemeClr>
                </a:solidFill>
                <a:latin typeface="Abadi" panose="020B0604020104020204" pitchFamily="34" charset="0"/>
              </a:rPr>
              <a:t> on python to </a:t>
            </a:r>
            <a:r>
              <a:rPr lang="en-GB" sz="2200" dirty="0">
                <a:solidFill>
                  <a:schemeClr val="accent3">
                    <a:lumMod val="25000"/>
                  </a:schemeClr>
                </a:solidFill>
                <a:latin typeface="Abadi" panose="020B0604020104020204" pitchFamily="34" charset="0"/>
              </a:rPr>
              <a:t>show only unique launch sites from the </a:t>
            </a:r>
            <a:r>
              <a:rPr lang="en-GB" sz="2200" dirty="0" err="1">
                <a:solidFill>
                  <a:schemeClr val="accent3">
                    <a:lumMod val="25000"/>
                  </a:schemeClr>
                </a:solidFill>
                <a:latin typeface="Abadi" panose="020B0604020104020204" pitchFamily="34" charset="0"/>
              </a:rPr>
              <a:t>SpaceX</a:t>
            </a:r>
            <a:r>
              <a:rPr lang="en-GB" sz="2200" dirty="0">
                <a:solidFill>
                  <a:schemeClr val="accent3">
                    <a:lumMod val="25000"/>
                  </a:schemeClr>
                </a:solidFill>
                <a:latin typeface="Abadi" panose="020B0604020104020204" pitchFamily="34" charset="0"/>
              </a:rPr>
              <a:t> data.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1057620" y="3041438"/>
            <a:ext cx="8714342" cy="323817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9311"/>
            <a:ext cx="10687962" cy="4667652"/>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5 </a:t>
            </a:r>
            <a:r>
              <a:rPr lang="en-US" sz="2200" dirty="0">
                <a:solidFill>
                  <a:schemeClr val="accent3">
                    <a:lumMod val="25000"/>
                  </a:schemeClr>
                </a:solidFill>
                <a:latin typeface="Abadi" panose="020B0604020104020204" pitchFamily="34" charset="0"/>
              </a:rPr>
              <a:t>records where launch sites begin with `CCA</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smtClean="0">
                <a:solidFill>
                  <a:schemeClr val="accent3">
                    <a:lumMod val="25000"/>
                  </a:schemeClr>
                </a:solidFill>
                <a:latin typeface="Abadi" panose="020B0604020104020204" pitchFamily="34" charset="0"/>
              </a:rPr>
              <a:t>Using the SQL syntax </a:t>
            </a:r>
            <a:r>
              <a:rPr lang="en-GB" sz="2200" dirty="0" err="1" smtClean="0">
                <a:solidFill>
                  <a:schemeClr val="accent3">
                    <a:lumMod val="25000"/>
                  </a:schemeClr>
                </a:solidFill>
                <a:latin typeface="Abadi" panose="020B0604020104020204" pitchFamily="34" charset="0"/>
              </a:rPr>
              <a:t>Launch_site</a:t>
            </a:r>
            <a:r>
              <a:rPr lang="en-GB" sz="2200" dirty="0" smtClean="0">
                <a:solidFill>
                  <a:schemeClr val="accent3">
                    <a:lumMod val="25000"/>
                  </a:schemeClr>
                </a:solidFill>
                <a:latin typeface="Abadi" panose="020B0604020104020204" pitchFamily="34" charset="0"/>
              </a:rPr>
              <a:t> LIKE %CCA%, we get launch sites which begins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1076497" y="2015617"/>
            <a:ext cx="8728515" cy="28576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calculated the total payload carried by boosters from NASA as </a:t>
            </a:r>
            <a:r>
              <a:rPr lang="en-US" sz="2200" dirty="0" smtClean="0">
                <a:solidFill>
                  <a:schemeClr val="accent3">
                    <a:lumMod val="25000"/>
                  </a:schemeClr>
                </a:solidFill>
                <a:latin typeface="Abadi" panose="020B0604020104020204" pitchFamily="34" charset="0"/>
              </a:rPr>
              <a:t>45596kg </a:t>
            </a:r>
            <a:r>
              <a:rPr lang="en-US" sz="2200" dirty="0">
                <a:solidFill>
                  <a:schemeClr val="accent3">
                    <a:lumMod val="25000"/>
                  </a:schemeClr>
                </a:solidFill>
                <a:latin typeface="Abadi" panose="020B0604020104020204" pitchFamily="34" charset="0"/>
              </a:rPr>
              <a:t>using the </a:t>
            </a:r>
            <a:r>
              <a:rPr lang="en-US" sz="2200" dirty="0" smtClean="0">
                <a:solidFill>
                  <a:schemeClr val="accent3">
                    <a:lumMod val="25000"/>
                  </a:schemeClr>
                </a:solidFill>
                <a:latin typeface="Abadi" panose="020B0604020104020204" pitchFamily="34" charset="0"/>
              </a:rPr>
              <a:t>sum syntax on the payload mass column.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1232610" y="3093197"/>
            <a:ext cx="9916460" cy="268212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762462"/>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a:t>
            </a:r>
            <a:r>
              <a:rPr lang="en-US" sz="2400" dirty="0" smtClean="0">
                <a:latin typeface="Abadi" panose="020B0604020104020204" pitchFamily="34" charset="0"/>
              </a:rPr>
              <a:t>2928.4kg</a:t>
            </a:r>
            <a:endParaRPr lang="en-US" sz="24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1255703" y="2741240"/>
            <a:ext cx="9441675" cy="31234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a:t>
            </a:r>
            <a:r>
              <a:rPr lang="en-US" sz="2400" dirty="0" smtClean="0">
                <a:latin typeface="Abadi" panose="020B0604020104020204" pitchFamily="34" charset="0"/>
              </a:rPr>
              <a:t>2015 using the where clause on landing outcome equals to success on ground pad</a:t>
            </a:r>
            <a:endParaRPr lang="en-US" sz="2400" dirty="0">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smtClean="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smtClean="0">
              <a:solidFill>
                <a:schemeClr val="accent3">
                  <a:lumMod val="25000"/>
                </a:schemeClr>
              </a:solidFill>
              <a:latin typeface="Abadi"/>
            </a:endParaRPr>
          </a:p>
          <a:p>
            <a:pPr>
              <a:lnSpc>
                <a:spcPct val="100000"/>
              </a:lnSpc>
              <a:spcBef>
                <a:spcPts val="1400"/>
              </a:spcBef>
            </a:pPr>
            <a:endParaRPr lang="en-GB" sz="2200" dirty="0" smtClean="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770010" y="3101838"/>
            <a:ext cx="10048554" cy="332537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200" dirty="0">
                <a:latin typeface="Abadi" panose="020B0604020104020204" pitchFamily="34" charset="0"/>
              </a:rPr>
              <a:t>We used the </a:t>
            </a:r>
            <a:r>
              <a:rPr lang="en-US" sz="2200" b="1" dirty="0">
                <a:latin typeface="Abadi" panose="020B0604020104020204" pitchFamily="34" charset="0"/>
              </a:rPr>
              <a:t>WHERE</a:t>
            </a:r>
            <a:r>
              <a:rPr lang="en-US" sz="2200" dirty="0">
                <a:latin typeface="Abadi" panose="020B0604020104020204" pitchFamily="34" charset="0"/>
              </a:rPr>
              <a:t> clause to filter for boosters which have successfully landed on drone ship and applied the </a:t>
            </a:r>
            <a:r>
              <a:rPr lang="en-US" sz="2200" b="1" dirty="0">
                <a:latin typeface="Abadi" panose="020B0604020104020204" pitchFamily="34" charset="0"/>
              </a:rPr>
              <a:t>AND</a:t>
            </a:r>
            <a:r>
              <a:rPr lang="en-US" sz="2200" dirty="0">
                <a:latin typeface="Abadi" panose="020B0604020104020204" pitchFamily="34" charset="0"/>
              </a:rPr>
              <a:t> condition to determine successful landing with payload mass greater than 4000 but less than 6000</a:t>
            </a: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smtClean="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1042968" y="2952521"/>
            <a:ext cx="9852714" cy="32738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50843" y="1528201"/>
            <a:ext cx="11171104" cy="503785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a:t>
            </a:r>
            <a:r>
              <a:rPr lang="en-US" sz="2200" b="1" dirty="0" smtClean="0">
                <a:solidFill>
                  <a:schemeClr val="accent3">
                    <a:lumMod val="25000"/>
                  </a:schemeClr>
                </a:solidFill>
                <a:latin typeface="Abadi" panose="020B0604020104020204" pitchFamily="34" charset="0"/>
              </a:rPr>
              <a:t>methodologies</a:t>
            </a:r>
          </a:p>
          <a:p>
            <a:pPr lvl="1">
              <a:lnSpc>
                <a:spcPct val="100000"/>
              </a:lnSpc>
              <a:spcBef>
                <a:spcPts val="1400"/>
              </a:spcBef>
              <a:buFontTx/>
              <a:buChar char="-"/>
            </a:pPr>
            <a:r>
              <a:rPr lang="en-GB" sz="1800" dirty="0" err="1" smtClean="0">
                <a:solidFill>
                  <a:schemeClr val="accent3">
                    <a:lumMod val="25000"/>
                  </a:schemeClr>
                </a:solidFill>
                <a:latin typeface="Abadi" panose="020B0604020104020204" pitchFamily="34" charset="0"/>
              </a:rPr>
              <a:t>Jupyter</a:t>
            </a:r>
            <a:r>
              <a:rPr lang="en-GB" sz="1800" dirty="0" smtClean="0">
                <a:solidFill>
                  <a:schemeClr val="accent3">
                    <a:lumMod val="25000"/>
                  </a:schemeClr>
                </a:solidFill>
                <a:latin typeface="Abadi" panose="020B0604020104020204" pitchFamily="34" charset="0"/>
              </a:rPr>
              <a:t> Notebooks running on python 3 was used along with IBM Watson studio and DB console.</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t>
            </a:r>
            <a:r>
              <a:rPr lang="en-US" sz="1800" dirty="0" smtClean="0">
                <a:solidFill>
                  <a:schemeClr val="accent3">
                    <a:lumMod val="25000"/>
                  </a:schemeClr>
                </a:solidFill>
                <a:latin typeface="Abadi" panose="020B0604020104020204" pitchFamily="34" charset="0"/>
              </a:rPr>
              <a:t>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b="1" dirty="0" smtClean="0">
                <a:solidFill>
                  <a:schemeClr val="accent3">
                    <a:lumMod val="25000"/>
                  </a:schemeClr>
                </a:solidFill>
                <a:latin typeface="Abadi" panose="020B0604020104020204" pitchFamily="34" charset="0"/>
              </a:rPr>
              <a:t>Summary </a:t>
            </a:r>
            <a:r>
              <a:rPr lang="en-US" sz="2200" b="1" dirty="0">
                <a:solidFill>
                  <a:schemeClr val="accent3">
                    <a:lumMod val="25000"/>
                  </a:schemeClr>
                </a:solidFill>
                <a:latin typeface="Abadi" panose="020B0604020104020204" pitchFamily="34" charset="0"/>
              </a:rPr>
              <a:t>of all </a:t>
            </a:r>
            <a:r>
              <a:rPr lang="en-US" sz="2200" b="1" dirty="0" smtClean="0">
                <a:solidFill>
                  <a:schemeClr val="accent3">
                    <a:lumMod val="25000"/>
                  </a:schemeClr>
                </a:solidFill>
                <a:latin typeface="Abadi" panose="020B0604020104020204" pitchFamily="34" charset="0"/>
              </a:rPr>
              <a:t>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52785"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use the group by Mission Outcome to get </a:t>
            </a: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number of successful and failure mission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770010" y="2898315"/>
            <a:ext cx="10412110" cy="297830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526568" cy="4351338"/>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determined the booster that have carried the maximum payload using </a:t>
            </a:r>
            <a:r>
              <a:rPr lang="en-US" sz="2400" dirty="0" smtClean="0">
                <a:latin typeface="Abadi" panose="020B0604020104020204" pitchFamily="34" charset="0"/>
              </a:rPr>
              <a:t>a </a:t>
            </a:r>
            <a:r>
              <a:rPr lang="en-US" sz="2400" b="1" dirty="0" smtClean="0">
                <a:latin typeface="Abadi" panose="020B0604020104020204" pitchFamily="34" charset="0"/>
              </a:rPr>
              <a:t>WHERE </a:t>
            </a:r>
            <a:r>
              <a:rPr lang="en-US" sz="2400" dirty="0" smtClean="0">
                <a:latin typeface="Abadi" panose="020B0604020104020204" pitchFamily="34" charset="0"/>
              </a:rPr>
              <a:t>clause on the payload mass column and a </a:t>
            </a:r>
            <a:r>
              <a:rPr lang="en-US" sz="2400" b="1" dirty="0">
                <a:latin typeface="Abadi" panose="020B0604020104020204" pitchFamily="34" charset="0"/>
              </a:rPr>
              <a:t>MAX() </a:t>
            </a:r>
            <a:r>
              <a:rPr lang="en-US" sz="2400" dirty="0">
                <a:latin typeface="Abadi" panose="020B0604020104020204" pitchFamily="34" charset="0"/>
              </a:rPr>
              <a:t>function </a:t>
            </a:r>
            <a:r>
              <a:rPr lang="en-US" sz="2400" dirty="0" smtClean="0">
                <a:latin typeface="Abadi" panose="020B0604020104020204" pitchFamily="34" charset="0"/>
              </a:rPr>
              <a:t>in a subquery also on the payload mass column.</a:t>
            </a:r>
          </a:p>
          <a:p>
            <a:pPr>
              <a:lnSpc>
                <a:spcPct val="100000"/>
              </a:lnSpc>
              <a:spcBef>
                <a:spcPts val="1400"/>
              </a:spcBef>
            </a:pPr>
            <a:endParaRPr lang="en-GB"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4781169" y="1416711"/>
            <a:ext cx="7410831" cy="516916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normAutofit/>
          </a:bodyPr>
          <a:lstStyle/>
          <a:p>
            <a:pPr algn="just">
              <a:lnSpc>
                <a:spcPct val="100000"/>
              </a:lnSpc>
              <a:spcBef>
                <a:spcPts val="1400"/>
              </a:spcBef>
            </a:pPr>
            <a:r>
              <a:rPr lang="en-US" sz="2200" dirty="0" smtClean="0">
                <a:solidFill>
                  <a:schemeClr val="accent3">
                    <a:lumMod val="25000"/>
                  </a:schemeClr>
                </a:solidFill>
                <a:latin typeface="Abadi"/>
              </a:rPr>
              <a:t>We extracted </a:t>
            </a:r>
            <a:r>
              <a:rPr lang="en-US" sz="2200" dirty="0">
                <a:solidFill>
                  <a:schemeClr val="accent3">
                    <a:lumMod val="25000"/>
                  </a:schemeClr>
                </a:solidFill>
                <a:latin typeface="Abadi"/>
              </a:rPr>
              <a:t>the month and </a:t>
            </a:r>
            <a:r>
              <a:rPr lang="en-US" sz="2200" dirty="0" smtClean="0">
                <a:solidFill>
                  <a:schemeClr val="accent3">
                    <a:lumMod val="25000"/>
                  </a:schemeClr>
                </a:solidFill>
                <a:latin typeface="Abadi"/>
              </a:rPr>
              <a:t>year, then used </a:t>
            </a:r>
            <a:r>
              <a:rPr lang="en-US" sz="2200" dirty="0">
                <a:solidFill>
                  <a:schemeClr val="accent3">
                    <a:lumMod val="25000"/>
                  </a:schemeClr>
                </a:solidFill>
                <a:latin typeface="Abadi"/>
              </a:rPr>
              <a:t>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clause and </a:t>
            </a:r>
            <a:r>
              <a:rPr lang="en-US" sz="2200" b="1" dirty="0" err="1" smtClean="0">
                <a:solidFill>
                  <a:schemeClr val="accent3">
                    <a:lumMod val="25000"/>
                  </a:schemeClr>
                </a:solidFill>
                <a:latin typeface="Abadi"/>
              </a:rPr>
              <a:t>AND</a:t>
            </a:r>
            <a:r>
              <a:rPr lang="en-US" sz="2200" dirty="0" smtClean="0">
                <a:solidFill>
                  <a:schemeClr val="accent3">
                    <a:lumMod val="25000"/>
                  </a:schemeClr>
                </a:solidFill>
                <a:latin typeface="Abadi"/>
              </a:rPr>
              <a:t> clause conditions </a:t>
            </a:r>
            <a:r>
              <a:rPr lang="en-US" sz="2200" dirty="0">
                <a:solidFill>
                  <a:schemeClr val="accent3">
                    <a:lumMod val="25000"/>
                  </a:schemeClr>
                </a:solidFill>
                <a:latin typeface="Abadi"/>
              </a:rPr>
              <a:t>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770010" y="3104423"/>
            <a:ext cx="10863802" cy="29211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5605" y="1553378"/>
            <a:ext cx="10687962" cy="49761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GB" sz="2200" dirty="0" smtClean="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smtClean="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925417" y="2454727"/>
            <a:ext cx="9782978" cy="29435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54227"/>
            <a:ext cx="10515601" cy="4722736"/>
          </a:xfrm>
          <a:prstGeom prst="rect">
            <a:avLst/>
          </a:prstGeom>
        </p:spPr>
        <p:txBody>
          <a:bodyPr lIns="91440" tIns="45720" rIns="91440" bIns="45720" anchor="t">
            <a:normAutofit fontScale="92500" lnSpcReduction="10000"/>
          </a:bodyPr>
          <a:lstStyle/>
          <a:p>
            <a:pPr>
              <a:lnSpc>
                <a:spcPct val="100000"/>
              </a:lnSpc>
              <a:spcBef>
                <a:spcPts val="1400"/>
              </a:spcBef>
            </a:pPr>
            <a:endParaRPr lang="en-GB" sz="2200" dirty="0" smtClean="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smtClean="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smtClean="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smtClean="0">
              <a:solidFill>
                <a:schemeClr val="accent3">
                  <a:lumMod val="25000"/>
                </a:schemeClr>
              </a:solidFill>
              <a:latin typeface="Abadi"/>
            </a:endParaRPr>
          </a:p>
          <a:p>
            <a:pPr>
              <a:lnSpc>
                <a:spcPct val="100000"/>
              </a:lnSpc>
              <a:spcBef>
                <a:spcPts val="1400"/>
              </a:spcBef>
            </a:pPr>
            <a:endParaRPr lang="en-GB"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GB" sz="2200" dirty="0" err="1" smtClean="0">
                <a:solidFill>
                  <a:schemeClr val="accent3">
                    <a:lumMod val="25000"/>
                  </a:schemeClr>
                </a:solidFill>
                <a:latin typeface="Abadi"/>
              </a:rPr>
              <a:t>SpaceX</a:t>
            </a:r>
            <a:r>
              <a:rPr lang="en-GB" sz="2200" dirty="0" smtClean="0">
                <a:solidFill>
                  <a:schemeClr val="accent3">
                    <a:lumMod val="25000"/>
                  </a:schemeClr>
                </a:solidFill>
                <a:latin typeface="Abadi"/>
              </a:rPr>
              <a:t> launch sites are located along the USA coastlines.</a:t>
            </a:r>
            <a:br>
              <a:rPr lang="en-GB" sz="2200" dirty="0" smtClean="0">
                <a:solidFill>
                  <a:schemeClr val="accent3">
                    <a:lumMod val="25000"/>
                  </a:schemeClr>
                </a:solidFill>
                <a:latin typeface="Abadi"/>
              </a:rPr>
            </a:b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461531"/>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smtClean="0">
                <a:solidFill>
                  <a:srgbClr val="0B49CB"/>
                </a:solidFill>
                <a:latin typeface="Abadi"/>
              </a:rPr>
              <a:t>SPACEX LAUNCH SITES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770010" y="1355595"/>
            <a:ext cx="10328340" cy="41716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Markers </a:t>
            </a:r>
            <a:r>
              <a:rPr lang="en-US" dirty="0">
                <a:solidFill>
                  <a:srgbClr val="0B49CB"/>
                </a:solidFill>
                <a:latin typeface="Abadi"/>
              </a:rPr>
              <a:t>showing launch sites with color labels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70012" y="1458908"/>
            <a:ext cx="10346008" cy="461264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290925" cy="4610960"/>
          </a:xfrm>
          <a:prstGeom prst="rect">
            <a:avLst/>
          </a:prstGeom>
        </p:spPr>
        <p:txBody>
          <a:bodyPr lIns="91440" tIns="45720" rIns="91440" bIns="45720" anchor="t">
            <a:normAutofit/>
          </a:bodyPr>
          <a:lstStyle/>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867546" y="1087699"/>
            <a:ext cx="10095851" cy="506621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6153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smtClean="0">
                <a:solidFill>
                  <a:srgbClr val="0B49CB"/>
                </a:solidFill>
                <a:latin typeface="Abadi"/>
              </a:rPr>
              <a:t>SPACEX LAUNCH RECORDS DASHBOARD</a:t>
            </a:r>
            <a:endParaRPr lang="en-US" dirty="0">
              <a:solidFill>
                <a:srgbClr val="0B49CB"/>
              </a:solidFill>
              <a:latin typeface="Abadi"/>
            </a:endParaRPr>
          </a:p>
        </p:txBody>
      </p:sp>
      <p:pic>
        <p:nvPicPr>
          <p:cNvPr id="6" name="Picture 5"/>
          <p:cNvPicPr>
            <a:picLocks noChangeAspect="1"/>
          </p:cNvPicPr>
          <p:nvPr/>
        </p:nvPicPr>
        <p:blipFill>
          <a:blip r:embed="rId3"/>
          <a:stretch>
            <a:fillRect/>
          </a:stretch>
        </p:blipFill>
        <p:spPr>
          <a:xfrm>
            <a:off x="749344" y="1045257"/>
            <a:ext cx="10693311" cy="476748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64405" y="1399142"/>
            <a:ext cx="11314323" cy="5321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marL="457200" lvl="2" indent="0" algn="just">
              <a:lnSpc>
                <a:spcPct val="150000"/>
              </a:lnSpc>
              <a:spcBef>
                <a:spcPts val="1400"/>
              </a:spcBef>
              <a:buNone/>
            </a:pPr>
            <a:r>
              <a:rPr lang="en-GB" sz="1800" dirty="0">
                <a:solidFill>
                  <a:schemeClr val="tx1"/>
                </a:solidFill>
                <a:latin typeface="Abadi" panose="020B0604020104020204"/>
              </a:rPr>
              <a:t>Falcon 9 is a reusable, two-stage rocket designed and manufactured by </a:t>
            </a:r>
            <a:r>
              <a:rPr lang="en-GB" sz="1800" dirty="0" err="1">
                <a:solidFill>
                  <a:schemeClr val="tx1"/>
                </a:solidFill>
                <a:latin typeface="Abadi" panose="020B0604020104020204"/>
              </a:rPr>
              <a:t>SpaceX</a:t>
            </a:r>
            <a:r>
              <a:rPr lang="en-GB" sz="1800" dirty="0">
                <a:solidFill>
                  <a:schemeClr val="tx1"/>
                </a:solidFill>
                <a:latin typeface="Abadi" panose="020B0604020104020204"/>
              </a:rPr>
              <a:t> for the reliable and safe transport of people and payloads into Earth orbit and beyond. Falcon 9 is the world’s first orbital class reusable rocket. Reusability allows </a:t>
            </a:r>
            <a:r>
              <a:rPr lang="en-GB" sz="1800" dirty="0" err="1">
                <a:solidFill>
                  <a:schemeClr val="tx1"/>
                </a:solidFill>
                <a:latin typeface="Abadi" panose="020B0604020104020204"/>
              </a:rPr>
              <a:t>SpaceX</a:t>
            </a:r>
            <a:r>
              <a:rPr lang="en-GB" sz="1800" dirty="0">
                <a:solidFill>
                  <a:schemeClr val="tx1"/>
                </a:solidFill>
                <a:latin typeface="Abadi" panose="020B0604020104020204"/>
              </a:rPr>
              <a:t> to </a:t>
            </a:r>
            <a:r>
              <a:rPr lang="en-GB" sz="1800" dirty="0" err="1">
                <a:solidFill>
                  <a:schemeClr val="tx1"/>
                </a:solidFill>
                <a:latin typeface="Abadi" panose="020B0604020104020204"/>
              </a:rPr>
              <a:t>refly</a:t>
            </a:r>
            <a:r>
              <a:rPr lang="en-GB" sz="1800" dirty="0">
                <a:solidFill>
                  <a:schemeClr val="tx1"/>
                </a:solidFill>
                <a:latin typeface="Abadi" panose="020B0604020104020204"/>
              </a:rPr>
              <a:t> the most expensive parts of the rocket, which in turn drives down the cost of space </a:t>
            </a:r>
            <a:r>
              <a:rPr lang="en-GB" sz="1800" dirty="0" smtClean="0">
                <a:solidFill>
                  <a:schemeClr val="tx1"/>
                </a:solidFill>
                <a:latin typeface="Abadi" panose="020B0604020104020204"/>
              </a:rPr>
              <a:t>access. </a:t>
            </a:r>
            <a:r>
              <a:rPr lang="en-US" sz="1800" dirty="0" smtClean="0">
                <a:solidFill>
                  <a:schemeClr val="accent3">
                    <a:lumMod val="25000"/>
                  </a:schemeClr>
                </a:solidFill>
                <a:latin typeface="Abadi" panose="020B0604020104020204" pitchFamily="34" charset="0"/>
              </a:rPr>
              <a:t>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1"/>
          <p:cNvPicPr>
            <a:picLocks noGrp="1" noChangeAspect="1"/>
          </p:cNvPicPr>
          <p:nvPr>
            <p:ph idx="4294967295"/>
          </p:nvPr>
        </p:nvPicPr>
        <p:blipFill>
          <a:blip r:embed="rId3"/>
          <a:stretch>
            <a:fillRect/>
          </a:stretch>
        </p:blipFill>
        <p:spPr>
          <a:xfrm>
            <a:off x="2190107" y="1825625"/>
            <a:ext cx="7638749" cy="435133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a:t>
            </a:r>
            <a:r>
              <a:rPr lang="en-US" dirty="0">
                <a:solidFill>
                  <a:srgbClr val="0B49CB"/>
                </a:solidFill>
                <a:latin typeface="Abadi"/>
              </a:rPr>
              <a:t>chart showing the Launch site with the highest launch success ratio</a:t>
            </a:r>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Content Placeholder 1"/>
          <p:cNvPicPr>
            <a:picLocks noGrp="1" noChangeAspect="1"/>
          </p:cNvPicPr>
          <p:nvPr>
            <p:ph idx="4294967295"/>
          </p:nvPr>
        </p:nvPicPr>
        <p:blipFill>
          <a:blip r:embed="rId3"/>
          <a:stretch>
            <a:fillRect/>
          </a:stretch>
        </p:blipFill>
        <p:spPr>
          <a:xfrm>
            <a:off x="769938" y="2125687"/>
            <a:ext cx="10414000" cy="3751214"/>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461532"/>
            <a:ext cx="10515600" cy="77235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1299917"/>
            <a:ext cx="10583789" cy="1663620"/>
          </a:xfrm>
          <a:prstGeom prst="rect">
            <a:avLst/>
          </a:prstGeom>
        </p:spPr>
        <p:txBody>
          <a:bodyPr vert="horz" lIns="91440" tIns="45720" rIns="91440" bIns="45720" rtlCol="0" anchor="t">
            <a:normAutofit/>
          </a:bodyPr>
          <a:lstStyle/>
          <a:p>
            <a:pPr>
              <a:lnSpc>
                <a:spcPct val="100000"/>
              </a:lnSpc>
              <a:spcBef>
                <a:spcPts val="1400"/>
              </a:spcBef>
            </a:pPr>
            <a:r>
              <a:rPr lang="en-GB" sz="2200" dirty="0" smtClean="0">
                <a:solidFill>
                  <a:schemeClr val="accent3">
                    <a:lumMod val="25000"/>
                  </a:schemeClr>
                </a:solidFill>
                <a:latin typeface="Abadi"/>
              </a:rPr>
              <a:t>Decision Tree performs better on training 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They all have the same accuracy on the validation dataset.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32503" y="2963537"/>
            <a:ext cx="5715294" cy="3498307"/>
          </a:xfrm>
          <a:prstGeom prst="rect">
            <a:avLst/>
          </a:prstGeom>
        </p:spPr>
      </p:pic>
      <p:pic>
        <p:nvPicPr>
          <p:cNvPr id="3" name="Picture 2"/>
          <p:cNvPicPr>
            <a:picLocks noChangeAspect="1"/>
          </p:cNvPicPr>
          <p:nvPr/>
        </p:nvPicPr>
        <p:blipFill>
          <a:blip r:embed="rId4"/>
          <a:stretch>
            <a:fillRect/>
          </a:stretch>
        </p:blipFill>
        <p:spPr>
          <a:xfrm>
            <a:off x="6247797" y="2963537"/>
            <a:ext cx="5639403" cy="346367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2" name="Picture 1"/>
          <p:cNvPicPr>
            <a:picLocks noChangeAspect="1"/>
          </p:cNvPicPr>
          <p:nvPr/>
        </p:nvPicPr>
        <p:blipFill>
          <a:blip r:embed="rId3"/>
          <a:stretch>
            <a:fillRect/>
          </a:stretch>
        </p:blipFill>
        <p:spPr>
          <a:xfrm>
            <a:off x="5741776" y="1388125"/>
            <a:ext cx="5543835" cy="4668149"/>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88125"/>
            <a:ext cx="4799404" cy="44808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a:t>
            </a:r>
            <a:r>
              <a:rPr lang="en-US" sz="2200" dirty="0" smtClean="0">
                <a:solidFill>
                  <a:schemeClr val="accent3">
                    <a:lumMod val="25000"/>
                  </a:schemeClr>
                </a:solidFill>
                <a:latin typeface="Abadi" panose="020B0604020104020204" pitchFamily="34" charset="0"/>
              </a:rPr>
              <a:t>classify successful landing(True Positives) </a:t>
            </a:r>
            <a:r>
              <a:rPr lang="en-US" sz="2200" dirty="0">
                <a:solidFill>
                  <a:schemeClr val="accent3">
                    <a:lumMod val="25000"/>
                  </a:schemeClr>
                </a:solidFill>
                <a:latin typeface="Abadi" panose="020B0604020104020204" pitchFamily="34" charset="0"/>
              </a:rPr>
              <a:t>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01803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higher the number of flights at </a:t>
            </a:r>
            <a:r>
              <a:rPr lang="en-US" sz="2200" dirty="0">
                <a:solidFill>
                  <a:schemeClr val="accent3">
                    <a:lumMod val="25000"/>
                  </a:schemeClr>
                </a:solidFill>
                <a:latin typeface="Abadi" panose="020B0604020104020204" pitchFamily="34" charset="0"/>
              </a:rPr>
              <a:t>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a:t>
            </a:r>
            <a:r>
              <a:rPr lang="en-US" sz="2200" dirty="0" smtClean="0">
                <a:latin typeface="Abadi" panose="020B0604020104020204" pitchFamily="34" charset="0"/>
              </a:rPr>
              <a:t>2013.</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1"/>
            <a:ext cx="10515600" cy="4838733"/>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d</a:t>
            </a:r>
            <a:r>
              <a:rPr lang="en-GB" sz="2200" dirty="0" smtClean="0">
                <a:solidFill>
                  <a:schemeClr val="accent3">
                    <a:lumMod val="25000"/>
                  </a:schemeClr>
                </a:solidFill>
                <a:latin typeface="Abadi" panose="020B0604020104020204" pitchFamily="34" charset="0"/>
              </a:rPr>
              <a:t>ataset</a:t>
            </a:r>
            <a:r>
              <a:rPr lang="en-GB" sz="2200" dirty="0" smtClean="0">
                <a:solidFill>
                  <a:schemeClr val="accent3">
                    <a:lumMod val="25000"/>
                  </a:schemeClr>
                </a:solidFill>
                <a:latin typeface="Abadi" panose="020B0604020104020204" pitchFamily="34" charset="0"/>
              </a:rPr>
              <a:t>_part_1,2,3</a:t>
            </a:r>
          </a:p>
          <a:p>
            <a:pPr>
              <a:lnSpc>
                <a:spcPct val="100000"/>
              </a:lnSpc>
              <a:spcBef>
                <a:spcPts val="1400"/>
              </a:spcBef>
            </a:pPr>
            <a:r>
              <a:rPr lang="en-GB" sz="2200" dirty="0" smtClean="0">
                <a:solidFill>
                  <a:schemeClr val="accent3">
                    <a:lumMod val="25000"/>
                  </a:schemeClr>
                </a:solidFill>
                <a:latin typeface="Abadi" panose="020B0604020104020204" pitchFamily="34" charset="0"/>
              </a:rPr>
              <a:t>mySpaceX.csv</a:t>
            </a:r>
          </a:p>
          <a:p>
            <a:pPr>
              <a:lnSpc>
                <a:spcPct val="100000"/>
              </a:lnSpc>
              <a:spcBef>
                <a:spcPts val="1400"/>
              </a:spcBef>
            </a:pPr>
            <a:r>
              <a:rPr lang="en-US" sz="2200" dirty="0" err="1" smtClean="0">
                <a:solidFill>
                  <a:schemeClr val="accent3">
                    <a:lumMod val="25000"/>
                  </a:schemeClr>
                </a:solidFill>
                <a:latin typeface="Abadi" panose="020B0604020104020204" pitchFamily="34" charset="0"/>
              </a:rPr>
              <a:t>lab_jupyter_launch_site_location</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labs-</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-Data </a:t>
            </a:r>
            <a:r>
              <a:rPr lang="en-US" sz="2200" dirty="0" smtClean="0">
                <a:solidFill>
                  <a:schemeClr val="accent3">
                    <a:lumMod val="25000"/>
                  </a:schemeClr>
                </a:solidFill>
                <a:latin typeface="Abadi" panose="020B0604020104020204" pitchFamily="34" charset="0"/>
              </a:rPr>
              <a:t>wrangling</a:t>
            </a:r>
          </a:p>
          <a:p>
            <a:pPr>
              <a:lnSpc>
                <a:spcPct val="100000"/>
              </a:lnSpc>
              <a:spcBef>
                <a:spcPts val="1400"/>
              </a:spcBef>
            </a:pPr>
            <a:r>
              <a:rPr lang="en-US" sz="2200" dirty="0" err="1" smtClean="0">
                <a:solidFill>
                  <a:schemeClr val="accent3">
                    <a:lumMod val="25000"/>
                  </a:schemeClr>
                </a:solidFill>
                <a:latin typeface="Abadi" panose="020B0604020104020204" pitchFamily="34" charset="0"/>
              </a:rPr>
              <a:t>jupyter</a:t>
            </a:r>
            <a:r>
              <a:rPr lang="en-US" sz="2200" dirty="0" smtClean="0">
                <a:solidFill>
                  <a:schemeClr val="accent3">
                    <a:lumMod val="25000"/>
                  </a:schemeClr>
                </a:solidFill>
                <a:latin typeface="Abadi" panose="020B0604020104020204" pitchFamily="34" charset="0"/>
              </a:rPr>
              <a:t>-labs-</a:t>
            </a:r>
            <a:r>
              <a:rPr lang="en-US" sz="2200" dirty="0" err="1" smtClean="0">
                <a:solidFill>
                  <a:schemeClr val="accent3">
                    <a:lumMod val="25000"/>
                  </a:schemeClr>
                </a:solidFill>
                <a:latin typeface="Abadi" panose="020B0604020104020204" pitchFamily="34" charset="0"/>
              </a:rPr>
              <a:t>eda</a:t>
            </a:r>
            <a:r>
              <a:rPr lang="en-US" sz="2200" dirty="0" smtClean="0">
                <a:solidFill>
                  <a:schemeClr val="accent3">
                    <a:lumMod val="25000"/>
                  </a:schemeClr>
                </a:solidFill>
                <a:latin typeface="Abadi" panose="020B0604020104020204" pitchFamily="34" charset="0"/>
              </a:rPr>
              <a:t>-</a:t>
            </a:r>
            <a:r>
              <a:rPr lang="en-US" sz="2200" dirty="0" err="1" smtClean="0">
                <a:solidFill>
                  <a:schemeClr val="accent3">
                    <a:lumMod val="25000"/>
                  </a:schemeClr>
                </a:solidFill>
                <a:latin typeface="Abadi" panose="020B0604020104020204" pitchFamily="34" charset="0"/>
              </a:rPr>
              <a:t>dataviz</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jupyter</a:t>
            </a:r>
            <a:r>
              <a:rPr lang="en-US" sz="2200" dirty="0" smtClean="0">
                <a:solidFill>
                  <a:schemeClr val="accent3">
                    <a:lumMod val="25000"/>
                  </a:schemeClr>
                </a:solidFill>
                <a:latin typeface="Abadi" panose="020B0604020104020204" pitchFamily="34" charset="0"/>
              </a:rPr>
              <a:t>-labs-</a:t>
            </a:r>
            <a:r>
              <a:rPr lang="en-US" sz="2200" dirty="0" err="1" smtClean="0">
                <a:solidFill>
                  <a:schemeClr val="accent3">
                    <a:lumMod val="25000"/>
                  </a:schemeClr>
                </a:solidFill>
                <a:latin typeface="Abadi" panose="020B0604020104020204" pitchFamily="34" charset="0"/>
              </a:rPr>
              <a:t>eda</a:t>
            </a:r>
            <a:r>
              <a:rPr lang="en-US" sz="2200" dirty="0" smtClean="0">
                <a:solidFill>
                  <a:schemeClr val="accent3">
                    <a:lumMod val="25000"/>
                  </a:schemeClr>
                </a:solidFill>
                <a:latin typeface="Abadi" panose="020B0604020104020204" pitchFamily="34" charset="0"/>
              </a:rPr>
              <a:t>-</a:t>
            </a:r>
            <a:r>
              <a:rPr lang="en-US" sz="2200" dirty="0" err="1" smtClean="0">
                <a:solidFill>
                  <a:schemeClr val="accent3">
                    <a:lumMod val="25000"/>
                  </a:schemeClr>
                </a:solidFill>
                <a:latin typeface="Abadi" panose="020B0604020104020204" pitchFamily="34" charset="0"/>
              </a:rPr>
              <a:t>sql-coursera_sqllite</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jupyter</a:t>
            </a:r>
            <a:r>
              <a:rPr lang="en-US" sz="2200" dirty="0" smtClean="0">
                <a:solidFill>
                  <a:schemeClr val="accent3">
                    <a:lumMod val="25000"/>
                  </a:schemeClr>
                </a:solidFill>
                <a:latin typeface="Abadi" panose="020B0604020104020204" pitchFamily="34" charset="0"/>
              </a:rPr>
              <a:t>-labs-</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-data-collection-</a:t>
            </a:r>
            <a:r>
              <a:rPr lang="en-US" sz="2200" dirty="0" err="1" smtClean="0">
                <a:solidFill>
                  <a:schemeClr val="accent3">
                    <a:lumMod val="25000"/>
                  </a:schemeClr>
                </a:solidFill>
                <a:latin typeface="Abadi" panose="020B0604020104020204" pitchFamily="34" charset="0"/>
              </a:rPr>
              <a:t>api</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jupyter</a:t>
            </a:r>
            <a:r>
              <a:rPr lang="en-US" sz="2200" dirty="0" smtClean="0">
                <a:solidFill>
                  <a:schemeClr val="accent3">
                    <a:lumMod val="25000"/>
                  </a:schemeClr>
                </a:solidFill>
                <a:latin typeface="Abadi" panose="020B0604020104020204" pitchFamily="34" charset="0"/>
              </a:rPr>
              <a:t>-labs-</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-data-collection-</a:t>
            </a:r>
            <a:r>
              <a:rPr lang="en-US" sz="2200" dirty="0" err="1" smtClean="0">
                <a:solidFill>
                  <a:schemeClr val="accent3">
                    <a:lumMod val="25000"/>
                  </a:schemeClr>
                </a:solidFill>
                <a:latin typeface="Abadi" panose="020B0604020104020204" pitchFamily="34" charset="0"/>
              </a:rPr>
              <a:t>api</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spacex_dash_app2</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41523" y="1299990"/>
            <a:ext cx="11666863" cy="555801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 and web scraping from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D</a:t>
            </a:r>
            <a:r>
              <a:rPr lang="en-US" sz="8800" dirty="0" smtClean="0">
                <a:solidFill>
                  <a:schemeClr val="accent3">
                    <a:lumMod val="25000"/>
                  </a:schemeClr>
                </a:solidFill>
                <a:latin typeface="Abadi"/>
              </a:rPr>
              <a:t>ata</a:t>
            </a:r>
            <a:r>
              <a:rPr lang="en-US" sz="8800" dirty="0">
                <a:solidFill>
                  <a:schemeClr val="accent3">
                    <a:lumMod val="25000"/>
                  </a:schemeClr>
                </a:solidFill>
                <a:latin typeface="Abadi"/>
              </a:rPr>
              <a:t>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lvl="1">
              <a:lnSpc>
                <a:spcPct val="120000"/>
              </a:lnSpc>
              <a:spcBef>
                <a:spcPts val="1400"/>
              </a:spcBef>
            </a:pPr>
            <a:r>
              <a:rPr lang="en-GB" sz="7600" dirty="0" smtClean="0">
                <a:solidFill>
                  <a:schemeClr val="bg2">
                    <a:lumMod val="50000"/>
                  </a:schemeClr>
                </a:solidFill>
                <a:latin typeface="Abadi"/>
              </a:rPr>
              <a:t>Standard Scaling was applied to the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E</a:t>
            </a:r>
            <a:r>
              <a:rPr lang="en-US" sz="8800" dirty="0" smtClean="0">
                <a:solidFill>
                  <a:schemeClr val="accent3">
                    <a:lumMod val="25000"/>
                  </a:schemeClr>
                </a:solidFill>
                <a:latin typeface="Abadi"/>
              </a:rPr>
              <a:t>xploratory </a:t>
            </a:r>
            <a:r>
              <a:rPr lang="en-US" sz="8800" dirty="0">
                <a:solidFill>
                  <a:schemeClr val="accent3">
                    <a:lumMod val="25000"/>
                  </a:schemeClr>
                </a:solidFill>
                <a:latin typeface="Abadi"/>
              </a:rPr>
              <a:t>data analysis (EDA) using visualization and SQL</a:t>
            </a:r>
          </a:p>
          <a:p>
            <a:pPr>
              <a:lnSpc>
                <a:spcPct val="120000"/>
              </a:lnSpc>
              <a:spcBef>
                <a:spcPts val="1400"/>
              </a:spcBef>
            </a:pPr>
            <a:r>
              <a:rPr lang="en-US" sz="8800" dirty="0">
                <a:solidFill>
                  <a:schemeClr val="accent3">
                    <a:lumMod val="25000"/>
                  </a:schemeClr>
                </a:solidFill>
                <a:latin typeface="Abadi"/>
              </a:rPr>
              <a:t>I</a:t>
            </a:r>
            <a:r>
              <a:rPr lang="en-US" sz="8800" dirty="0" smtClean="0">
                <a:solidFill>
                  <a:schemeClr val="accent3">
                    <a:lumMod val="25000"/>
                  </a:schemeClr>
                </a:solidFill>
                <a:latin typeface="Abadi"/>
              </a:rPr>
              <a:t>nteractive </a:t>
            </a:r>
            <a:r>
              <a:rPr lang="en-US" sz="8800" dirty="0">
                <a:solidFill>
                  <a:schemeClr val="accent3">
                    <a:lumMod val="25000"/>
                  </a:schemeClr>
                </a:solidFill>
                <a:latin typeface="Abadi"/>
              </a:rPr>
              <a:t>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GB" sz="7600" dirty="0" smtClean="0">
                <a:solidFill>
                  <a:schemeClr val="bg2">
                    <a:lumMod val="50000"/>
                  </a:schemeClr>
                </a:solidFill>
                <a:latin typeface="Abadi"/>
              </a:rPr>
              <a:t>Data was split to train-test, Logistic Regression, KNN, SVC and decision tree were use for classification</a:t>
            </a:r>
            <a:endParaRPr lang="en-GB" sz="7600" dirty="0">
              <a:solidFill>
                <a:schemeClr val="bg2">
                  <a:lumMod val="50000"/>
                </a:schemeClr>
              </a:solidFill>
              <a:latin typeface="Abadi"/>
            </a:endParaRPr>
          </a:p>
          <a:p>
            <a:pPr lvl="1">
              <a:lnSpc>
                <a:spcPct val="120000"/>
              </a:lnSpc>
              <a:spcBef>
                <a:spcPts val="1400"/>
              </a:spcBef>
            </a:pPr>
            <a:r>
              <a:rPr lang="en-GB" sz="7600" dirty="0" err="1" smtClean="0">
                <a:solidFill>
                  <a:schemeClr val="bg2">
                    <a:lumMod val="50000"/>
                  </a:schemeClr>
                </a:solidFill>
                <a:latin typeface="Abadi"/>
              </a:rPr>
              <a:t>GridSearch</a:t>
            </a:r>
            <a:r>
              <a:rPr lang="en-GB" sz="7600" dirty="0" smtClean="0">
                <a:solidFill>
                  <a:schemeClr val="bg2">
                    <a:lumMod val="50000"/>
                  </a:schemeClr>
                </a:solidFill>
                <a:latin typeface="Abadi"/>
              </a:rPr>
              <a:t> was used to select the best parameters for the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692893" y="410346"/>
            <a:ext cx="10515600" cy="49798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en-US" sz="2200" dirty="0" smtClean="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a:t>
            </a:r>
            <a:r>
              <a:rPr lang="en-US" sz="1900" dirty="0" err="1">
                <a:solidFill>
                  <a:schemeClr val="accent3">
                    <a:lumMod val="25000"/>
                  </a:schemeClr>
                </a:solidFill>
                <a:latin typeface="Abadi" panose="020B0604020104020204" pitchFamily="34" charset="0"/>
              </a:rPr>
              <a:t>SpaceX</a:t>
            </a:r>
            <a:r>
              <a:rPr lang="en-US" sz="1900" dirty="0">
                <a:solidFill>
                  <a:schemeClr val="accent3">
                    <a:lumMod val="25000"/>
                  </a:schemeClr>
                </a:solidFill>
                <a:latin typeface="Abadi" panose="020B0604020104020204" pitchFamily="34" charset="0"/>
              </a:rPr>
              <a:t>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to collect data, clean the requested data and did some basic data wrangling and formatting</a:t>
            </a:r>
            <a:r>
              <a:rPr lang="en-US" sz="2200" dirty="0" smtClean="0">
                <a:solidFill>
                  <a:schemeClr val="accent3">
                    <a:lumMod val="25000"/>
                  </a:schemeClr>
                </a:solidFill>
                <a:latin typeface="Abadi" panose="020B0604020104020204" pitchFamily="34" charset="0"/>
              </a:rPr>
              <a:t>.</a:t>
            </a:r>
          </a:p>
          <a:p>
            <a:r>
              <a:rPr lang="en-US" dirty="0">
                <a:hlinkClick r:id="rId3"/>
              </a:rPr>
              <a:t>https://</a:t>
            </a:r>
            <a:r>
              <a:rPr lang="en-US" dirty="0" smtClean="0">
                <a:hlinkClick r:id="rId3"/>
              </a:rPr>
              <a:t>github.com/bayonlelukmansalami/spacex/blob/main/jupyter-labs-spacex-data-collection-api.ipynb</a:t>
            </a:r>
            <a:endParaRPr lang="en-US" dirty="0" smtClean="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4"/>
          <a:stretch>
            <a:fillRect/>
          </a:stretch>
        </p:blipFill>
        <p:spPr>
          <a:xfrm>
            <a:off x="5910263" y="1765878"/>
            <a:ext cx="5461000" cy="423328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795343" cy="420687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a:t>
            </a:r>
            <a:r>
              <a:rPr lang="en-US" sz="2200" dirty="0" smtClean="0">
                <a:solidFill>
                  <a:schemeClr val="accent3">
                    <a:lumMod val="25000"/>
                  </a:schemeClr>
                </a:solidFill>
                <a:latin typeface="Abadi" panose="020B0604020104020204" pitchFamily="34" charset="0"/>
                <a:hlinkClick r:id="rId3"/>
              </a:rPr>
              <a:t>github.com/bayonlelukmansalami/spacex/blob/main/jupyter-labs-webscraping1.ipynb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5" name="Picture 4"/>
          <p:cNvPicPr>
            <a:picLocks noChangeAspect="1"/>
          </p:cNvPicPr>
          <p:nvPr/>
        </p:nvPicPr>
        <p:blipFill>
          <a:blip r:embed="rId4"/>
          <a:stretch>
            <a:fillRect/>
          </a:stretch>
        </p:blipFill>
        <p:spPr>
          <a:xfrm>
            <a:off x="5910262" y="1765878"/>
            <a:ext cx="5527749"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www.w3.org/XML/1998/namespace"/>
    <ds:schemaRef ds:uri="http://schemas.microsoft.com/office/2006/metadata/properties"/>
    <ds:schemaRef ds:uri="155be751-a274-42e8-93fb-f39d3b9bccc8"/>
    <ds:schemaRef ds:uri="http://purl.org/dc/terms/"/>
    <ds:schemaRef ds:uri="http://schemas.microsoft.com/office/2006/documentManagement/types"/>
    <ds:schemaRef ds:uri="http://schemas.microsoft.com/office/infopath/2007/PartnerControls"/>
    <ds:schemaRef ds:uri="f80a141d-92ca-4d3d-9308-f7e7b1d44ce8"/>
    <ds:schemaRef ds:uri="http://purl.org/dc/dcmitype/"/>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384</TotalTime>
  <Words>1721</Words>
  <Application>Microsoft Office PowerPoint</Application>
  <PresentationFormat>Widescreen</PresentationFormat>
  <Paragraphs>294</Paragraphs>
  <Slides>47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Bayonle L. Salami</cp:lastModifiedBy>
  <cp:revision>253</cp:revision>
  <dcterms:created xsi:type="dcterms:W3CDTF">2021-04-29T18:58:34Z</dcterms:created>
  <dcterms:modified xsi:type="dcterms:W3CDTF">2022-11-12T19:32:26Z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